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8.jpg" ContentType="image/jpeg"/>
  <Override PartName="/ppt/media/image19.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512064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8" d="100"/>
          <a:sy n="18" d="100"/>
        </p:scale>
        <p:origin x="150"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5387342"/>
            <a:ext cx="38404800" cy="11460480"/>
          </a:xfrm>
        </p:spPr>
        <p:txBody>
          <a:bodyPr anchor="b"/>
          <a:lstStyle>
            <a:lvl1pPr algn="ctr">
              <a:defRPr sz="25200"/>
            </a:lvl1pPr>
          </a:lstStyle>
          <a:p>
            <a:r>
              <a:rPr lang="en-US" smtClean="0"/>
              <a:t>Click to edit Master title style</a:t>
            </a:r>
            <a:endParaRPr lang="en-US" dirty="0"/>
          </a:p>
        </p:txBody>
      </p:sp>
      <p:sp>
        <p:nvSpPr>
          <p:cNvPr id="3" name="Subtitle 2"/>
          <p:cNvSpPr>
            <a:spLocks noGrp="1"/>
          </p:cNvSpPr>
          <p:nvPr>
            <p:ph type="subTitle" idx="1"/>
          </p:nvPr>
        </p:nvSpPr>
        <p:spPr>
          <a:xfrm>
            <a:off x="6400800" y="17289782"/>
            <a:ext cx="38404800" cy="7947658"/>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66429A6-737F-4D32-A0AC-02B832304913}"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F47AD-F714-4243-8021-44A483DD6BA2}" type="slidenum">
              <a:rPr lang="en-US" smtClean="0"/>
              <a:t>‹#›</a:t>
            </a:fld>
            <a:endParaRPr lang="en-US"/>
          </a:p>
        </p:txBody>
      </p:sp>
    </p:spTree>
    <p:extLst>
      <p:ext uri="{BB962C8B-B14F-4D97-AF65-F5344CB8AC3E}">
        <p14:creationId xmlns:p14="http://schemas.microsoft.com/office/powerpoint/2010/main" val="2115024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6429A6-737F-4D32-A0AC-02B832304913}"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F47AD-F714-4243-8021-44A483DD6BA2}" type="slidenum">
              <a:rPr lang="en-US" smtClean="0"/>
              <a:t>‹#›</a:t>
            </a:fld>
            <a:endParaRPr lang="en-US"/>
          </a:p>
        </p:txBody>
      </p:sp>
    </p:spTree>
    <p:extLst>
      <p:ext uri="{BB962C8B-B14F-4D97-AF65-F5344CB8AC3E}">
        <p14:creationId xmlns:p14="http://schemas.microsoft.com/office/powerpoint/2010/main" val="2837903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0" y="1752600"/>
            <a:ext cx="11041380" cy="278968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520440" y="1752600"/>
            <a:ext cx="32484060" cy="2789682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6429A6-737F-4D32-A0AC-02B832304913}"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F47AD-F714-4243-8021-44A483DD6BA2}" type="slidenum">
              <a:rPr lang="en-US" smtClean="0"/>
              <a:t>‹#›</a:t>
            </a:fld>
            <a:endParaRPr lang="en-US"/>
          </a:p>
        </p:txBody>
      </p:sp>
    </p:spTree>
    <p:extLst>
      <p:ext uri="{BB962C8B-B14F-4D97-AF65-F5344CB8AC3E}">
        <p14:creationId xmlns:p14="http://schemas.microsoft.com/office/powerpoint/2010/main" val="708585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6429A6-737F-4D32-A0AC-02B832304913}"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F47AD-F714-4243-8021-44A483DD6BA2}" type="slidenum">
              <a:rPr lang="en-US" smtClean="0"/>
              <a:t>‹#›</a:t>
            </a:fld>
            <a:endParaRPr lang="en-US"/>
          </a:p>
        </p:txBody>
      </p:sp>
    </p:spTree>
    <p:extLst>
      <p:ext uri="{BB962C8B-B14F-4D97-AF65-F5344CB8AC3E}">
        <p14:creationId xmlns:p14="http://schemas.microsoft.com/office/powerpoint/2010/main" val="1105720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0" y="8206745"/>
            <a:ext cx="44165520" cy="13693138"/>
          </a:xfrm>
        </p:spPr>
        <p:txBody>
          <a:bodyPr anchor="b"/>
          <a:lstStyle>
            <a:lvl1pPr>
              <a:defRPr sz="25200"/>
            </a:lvl1pPr>
          </a:lstStyle>
          <a:p>
            <a:r>
              <a:rPr lang="en-US" smtClean="0"/>
              <a:t>Click to edit Master title style</a:t>
            </a:r>
            <a:endParaRPr lang="en-US" dirty="0"/>
          </a:p>
        </p:txBody>
      </p:sp>
      <p:sp>
        <p:nvSpPr>
          <p:cNvPr id="3" name="Text Placeholder 2"/>
          <p:cNvSpPr>
            <a:spLocks noGrp="1"/>
          </p:cNvSpPr>
          <p:nvPr>
            <p:ph type="body" idx="1"/>
          </p:nvPr>
        </p:nvSpPr>
        <p:spPr>
          <a:xfrm>
            <a:off x="3493770" y="22029425"/>
            <a:ext cx="44165520" cy="7200898"/>
          </a:xfrm>
        </p:spPr>
        <p:txBody>
          <a:bodyPr/>
          <a:lstStyle>
            <a:lvl1pPr marL="0" indent="0">
              <a:buNone/>
              <a:defRPr sz="10080">
                <a:solidFill>
                  <a:schemeClr val="tx1">
                    <a:tint val="75000"/>
                  </a:schemeClr>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6429A6-737F-4D32-A0AC-02B832304913}" type="datetimeFigureOut">
              <a:rPr lang="en-US" smtClean="0"/>
              <a:t>8/9/2019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F47AD-F714-4243-8021-44A483DD6BA2}" type="slidenum">
              <a:rPr lang="en-US" smtClean="0"/>
              <a:t>‹#›</a:t>
            </a:fld>
            <a:endParaRPr lang="en-US"/>
          </a:p>
        </p:txBody>
      </p:sp>
    </p:spTree>
    <p:extLst>
      <p:ext uri="{BB962C8B-B14F-4D97-AF65-F5344CB8AC3E}">
        <p14:creationId xmlns:p14="http://schemas.microsoft.com/office/powerpoint/2010/main" val="3498417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520440" y="8763000"/>
            <a:ext cx="21762720" cy="208864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5923240" y="8763000"/>
            <a:ext cx="21762720" cy="208864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66429A6-737F-4D32-A0AC-02B832304913}"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F47AD-F714-4243-8021-44A483DD6BA2}" type="slidenum">
              <a:rPr lang="en-US" smtClean="0"/>
              <a:t>‹#›</a:t>
            </a:fld>
            <a:endParaRPr lang="en-US"/>
          </a:p>
        </p:txBody>
      </p:sp>
    </p:spTree>
    <p:extLst>
      <p:ext uri="{BB962C8B-B14F-4D97-AF65-F5344CB8AC3E}">
        <p14:creationId xmlns:p14="http://schemas.microsoft.com/office/powerpoint/2010/main" val="712001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752603"/>
            <a:ext cx="44165520" cy="636270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527112" y="8069582"/>
            <a:ext cx="21662705" cy="3954778"/>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smtClean="0"/>
              <a:t>Edit Master text styles</a:t>
            </a:r>
          </a:p>
        </p:txBody>
      </p:sp>
      <p:sp>
        <p:nvSpPr>
          <p:cNvPr id="4" name="Content Placeholder 3"/>
          <p:cNvSpPr>
            <a:spLocks noGrp="1"/>
          </p:cNvSpPr>
          <p:nvPr>
            <p:ph sz="half" idx="2"/>
          </p:nvPr>
        </p:nvSpPr>
        <p:spPr>
          <a:xfrm>
            <a:off x="3527112" y="12024360"/>
            <a:ext cx="21662705" cy="176860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5923240" y="8069582"/>
            <a:ext cx="21769390" cy="3954778"/>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smtClean="0"/>
              <a:t>Edit Master text styles</a:t>
            </a:r>
          </a:p>
        </p:txBody>
      </p:sp>
      <p:sp>
        <p:nvSpPr>
          <p:cNvPr id="6" name="Content Placeholder 5"/>
          <p:cNvSpPr>
            <a:spLocks noGrp="1"/>
          </p:cNvSpPr>
          <p:nvPr>
            <p:ph sz="quarter" idx="4"/>
          </p:nvPr>
        </p:nvSpPr>
        <p:spPr>
          <a:xfrm>
            <a:off x="25923240" y="12024360"/>
            <a:ext cx="21769390" cy="176860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6429A6-737F-4D32-A0AC-02B832304913}" type="datetimeFigureOut">
              <a:rPr lang="en-US" smtClean="0"/>
              <a:t>8/9/2019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1F47AD-F714-4243-8021-44A483DD6BA2}" type="slidenum">
              <a:rPr lang="en-US" smtClean="0"/>
              <a:t>‹#›</a:t>
            </a:fld>
            <a:endParaRPr lang="en-US"/>
          </a:p>
        </p:txBody>
      </p:sp>
    </p:spTree>
    <p:extLst>
      <p:ext uri="{BB962C8B-B14F-4D97-AF65-F5344CB8AC3E}">
        <p14:creationId xmlns:p14="http://schemas.microsoft.com/office/powerpoint/2010/main" val="1167379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66429A6-737F-4D32-A0AC-02B832304913}" type="datetimeFigureOut">
              <a:rPr lang="en-US" smtClean="0"/>
              <a:t>8/9/2019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1F47AD-F714-4243-8021-44A483DD6BA2}" type="slidenum">
              <a:rPr lang="en-US" smtClean="0"/>
              <a:t>‹#›</a:t>
            </a:fld>
            <a:endParaRPr lang="en-US"/>
          </a:p>
        </p:txBody>
      </p:sp>
    </p:spTree>
    <p:extLst>
      <p:ext uri="{BB962C8B-B14F-4D97-AF65-F5344CB8AC3E}">
        <p14:creationId xmlns:p14="http://schemas.microsoft.com/office/powerpoint/2010/main" val="421143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6429A6-737F-4D32-A0AC-02B832304913}" type="datetimeFigureOut">
              <a:rPr lang="en-US" smtClean="0"/>
              <a:t>8/9/2019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1F47AD-F714-4243-8021-44A483DD6BA2}" type="slidenum">
              <a:rPr lang="en-US" smtClean="0"/>
              <a:t>‹#›</a:t>
            </a:fld>
            <a:endParaRPr lang="en-US"/>
          </a:p>
        </p:txBody>
      </p:sp>
    </p:spTree>
    <p:extLst>
      <p:ext uri="{BB962C8B-B14F-4D97-AF65-F5344CB8AC3E}">
        <p14:creationId xmlns:p14="http://schemas.microsoft.com/office/powerpoint/2010/main" val="269790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2194560"/>
            <a:ext cx="16515395" cy="7680960"/>
          </a:xfrm>
        </p:spPr>
        <p:txBody>
          <a:bodyPr anchor="b"/>
          <a:lstStyle>
            <a:lvl1pPr>
              <a:defRPr sz="13440"/>
            </a:lvl1pPr>
          </a:lstStyle>
          <a:p>
            <a:r>
              <a:rPr lang="en-US" smtClean="0"/>
              <a:t>Click to edit Master title style</a:t>
            </a:r>
            <a:endParaRPr lang="en-US" dirty="0"/>
          </a:p>
        </p:txBody>
      </p:sp>
      <p:sp>
        <p:nvSpPr>
          <p:cNvPr id="3" name="Content Placeholder 2"/>
          <p:cNvSpPr>
            <a:spLocks noGrp="1"/>
          </p:cNvSpPr>
          <p:nvPr>
            <p:ph idx="1"/>
          </p:nvPr>
        </p:nvSpPr>
        <p:spPr>
          <a:xfrm>
            <a:off x="21769390" y="4739642"/>
            <a:ext cx="25923240" cy="23393400"/>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527112" y="9875520"/>
            <a:ext cx="16515395" cy="18295622"/>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smtClean="0"/>
              <a:t>Edit Master text styles</a:t>
            </a:r>
          </a:p>
        </p:txBody>
      </p:sp>
      <p:sp>
        <p:nvSpPr>
          <p:cNvPr id="5" name="Date Placeholder 4"/>
          <p:cNvSpPr>
            <a:spLocks noGrp="1"/>
          </p:cNvSpPr>
          <p:nvPr>
            <p:ph type="dt" sz="half" idx="10"/>
          </p:nvPr>
        </p:nvSpPr>
        <p:spPr/>
        <p:txBody>
          <a:bodyPr/>
          <a:lstStyle/>
          <a:p>
            <a:fld id="{166429A6-737F-4D32-A0AC-02B832304913}"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F47AD-F714-4243-8021-44A483DD6BA2}" type="slidenum">
              <a:rPr lang="en-US" smtClean="0"/>
              <a:t>‹#›</a:t>
            </a:fld>
            <a:endParaRPr lang="en-US"/>
          </a:p>
        </p:txBody>
      </p:sp>
    </p:spTree>
    <p:extLst>
      <p:ext uri="{BB962C8B-B14F-4D97-AF65-F5344CB8AC3E}">
        <p14:creationId xmlns:p14="http://schemas.microsoft.com/office/powerpoint/2010/main" val="263506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2194560"/>
            <a:ext cx="16515395" cy="7680960"/>
          </a:xfrm>
        </p:spPr>
        <p:txBody>
          <a:bodyPr anchor="b"/>
          <a:lstStyle>
            <a:lvl1pPr>
              <a:defRPr sz="1344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1769390" y="4739642"/>
            <a:ext cx="25923240" cy="23393400"/>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US" smtClean="0"/>
              <a:t>Click icon to add picture</a:t>
            </a:r>
            <a:endParaRPr lang="en-US" dirty="0"/>
          </a:p>
        </p:txBody>
      </p:sp>
      <p:sp>
        <p:nvSpPr>
          <p:cNvPr id="4" name="Text Placeholder 3"/>
          <p:cNvSpPr>
            <a:spLocks noGrp="1"/>
          </p:cNvSpPr>
          <p:nvPr>
            <p:ph type="body" sz="half" idx="2"/>
          </p:nvPr>
        </p:nvSpPr>
        <p:spPr>
          <a:xfrm>
            <a:off x="3527112" y="9875520"/>
            <a:ext cx="16515395" cy="18295622"/>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smtClean="0"/>
              <a:t>Edit Master text styles</a:t>
            </a:r>
          </a:p>
        </p:txBody>
      </p:sp>
      <p:sp>
        <p:nvSpPr>
          <p:cNvPr id="5" name="Date Placeholder 4"/>
          <p:cNvSpPr>
            <a:spLocks noGrp="1"/>
          </p:cNvSpPr>
          <p:nvPr>
            <p:ph type="dt" sz="half" idx="10"/>
          </p:nvPr>
        </p:nvSpPr>
        <p:spPr/>
        <p:txBody>
          <a:bodyPr/>
          <a:lstStyle/>
          <a:p>
            <a:fld id="{166429A6-737F-4D32-A0AC-02B832304913}" type="datetimeFigureOut">
              <a:rPr lang="en-US" smtClean="0"/>
              <a:t>8/9/2019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F47AD-F714-4243-8021-44A483DD6BA2}" type="slidenum">
              <a:rPr lang="en-US" smtClean="0"/>
              <a:t>‹#›</a:t>
            </a:fld>
            <a:endParaRPr lang="en-US"/>
          </a:p>
        </p:txBody>
      </p:sp>
    </p:spTree>
    <p:extLst>
      <p:ext uri="{BB962C8B-B14F-4D97-AF65-F5344CB8AC3E}">
        <p14:creationId xmlns:p14="http://schemas.microsoft.com/office/powerpoint/2010/main" val="299488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752603"/>
            <a:ext cx="44165520" cy="636270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0440" y="8763000"/>
            <a:ext cx="44165520" cy="2088642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0440" y="30510482"/>
            <a:ext cx="11521440" cy="1752600"/>
          </a:xfrm>
          <a:prstGeom prst="rect">
            <a:avLst/>
          </a:prstGeom>
        </p:spPr>
        <p:txBody>
          <a:bodyPr vert="horz" lIns="91440" tIns="45720" rIns="91440" bIns="45720" rtlCol="0" anchor="ctr"/>
          <a:lstStyle>
            <a:lvl1pPr algn="l">
              <a:defRPr sz="5040">
                <a:solidFill>
                  <a:schemeClr val="tx1">
                    <a:tint val="75000"/>
                  </a:schemeClr>
                </a:solidFill>
              </a:defRPr>
            </a:lvl1pPr>
          </a:lstStyle>
          <a:p>
            <a:fld id="{166429A6-737F-4D32-A0AC-02B832304913}" type="datetimeFigureOut">
              <a:rPr lang="en-US" smtClean="0"/>
              <a:t>8/9/2019</a:t>
            </a:fld>
            <a:endParaRPr lang="en-US"/>
          </a:p>
        </p:txBody>
      </p:sp>
      <p:sp>
        <p:nvSpPr>
          <p:cNvPr id="5" name="Footer Placeholder 4"/>
          <p:cNvSpPr>
            <a:spLocks noGrp="1"/>
          </p:cNvSpPr>
          <p:nvPr>
            <p:ph type="ftr" sz="quarter" idx="3"/>
          </p:nvPr>
        </p:nvSpPr>
        <p:spPr>
          <a:xfrm>
            <a:off x="16962120" y="30510482"/>
            <a:ext cx="17282160" cy="17526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30510482"/>
            <a:ext cx="11521440" cy="1752600"/>
          </a:xfrm>
          <a:prstGeom prst="rect">
            <a:avLst/>
          </a:prstGeom>
        </p:spPr>
        <p:txBody>
          <a:bodyPr vert="horz" lIns="91440" tIns="45720" rIns="91440" bIns="45720" rtlCol="0" anchor="ctr"/>
          <a:lstStyle>
            <a:lvl1pPr algn="r">
              <a:defRPr sz="5040">
                <a:solidFill>
                  <a:schemeClr val="tx1">
                    <a:tint val="75000"/>
                  </a:schemeClr>
                </a:solidFill>
              </a:defRPr>
            </a:lvl1pPr>
          </a:lstStyle>
          <a:p>
            <a:fld id="{D41F47AD-F714-4243-8021-44A483DD6BA2}" type="slidenum">
              <a:rPr lang="en-US" smtClean="0"/>
              <a:t>‹#›</a:t>
            </a:fld>
            <a:endParaRPr lang="en-US"/>
          </a:p>
        </p:txBody>
      </p:sp>
    </p:spTree>
    <p:extLst>
      <p:ext uri="{BB962C8B-B14F-4D97-AF65-F5344CB8AC3E}">
        <p14:creationId xmlns:p14="http://schemas.microsoft.com/office/powerpoint/2010/main" val="266270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JPG"/><Relationship Id="rId20"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5" Type="http://schemas.openxmlformats.org/officeDocument/2006/relationships/image" Target="../media/image14.JPG"/><Relationship Id="rId10" Type="http://schemas.openxmlformats.org/officeDocument/2006/relationships/image" Target="../media/image9.jpeg"/><Relationship Id="rId19" Type="http://schemas.openxmlformats.org/officeDocument/2006/relationships/image" Target="../media/image18.jp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98327" y="1375236"/>
            <a:ext cx="44165520" cy="4642339"/>
          </a:xfrm>
        </p:spPr>
        <p:txBody>
          <a:bodyPr>
            <a:normAutofit/>
          </a:bodyPr>
          <a:lstStyle/>
          <a:p>
            <a:pPr algn="ctr"/>
            <a:r>
              <a:rPr lang="en-US" sz="10000" b="1" dirty="0" smtClean="0">
                <a:latin typeface="Times New Roman" panose="02020603050405020304" pitchFamily="18" charset="0"/>
                <a:cs typeface="Times New Roman" panose="02020603050405020304" pitchFamily="18" charset="0"/>
              </a:rPr>
              <a:t>Investigating The Impact Of Tornado Modeling On Casualties</a:t>
            </a:r>
            <a:br>
              <a:rPr lang="en-US" sz="10000" b="1" dirty="0" smtClean="0">
                <a:latin typeface="Times New Roman" panose="02020603050405020304" pitchFamily="18" charset="0"/>
                <a:cs typeface="Times New Roman" panose="02020603050405020304" pitchFamily="18" charset="0"/>
              </a:rPr>
            </a:br>
            <a:r>
              <a:rPr lang="en-US" sz="7200" b="1" dirty="0" smtClean="0">
                <a:latin typeface="Times New Roman" panose="02020603050405020304" pitchFamily="18" charset="0"/>
                <a:cs typeface="Times New Roman" panose="02020603050405020304" pitchFamily="18" charset="0"/>
              </a:rPr>
              <a:t>Miriam Roman</a:t>
            </a:r>
            <a:br>
              <a:rPr lang="en-US" sz="7200" b="1" dirty="0" smtClean="0">
                <a:latin typeface="Times New Roman" panose="02020603050405020304" pitchFamily="18" charset="0"/>
                <a:cs typeface="Times New Roman" panose="02020603050405020304" pitchFamily="18" charset="0"/>
              </a:rPr>
            </a:br>
            <a:r>
              <a:rPr lang="en-US" sz="5400" b="1" dirty="0" smtClean="0">
                <a:latin typeface="Times New Roman" panose="02020603050405020304" pitchFamily="18" charset="0"/>
                <a:cs typeface="Times New Roman" panose="02020603050405020304" pitchFamily="18" charset="0"/>
              </a:rPr>
              <a:t>Robert M. La Follette High School </a:t>
            </a:r>
            <a:endParaRPr lang="en-US" sz="100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775011" y="5908431"/>
            <a:ext cx="19632705" cy="6463308"/>
          </a:xfrm>
          <a:prstGeom prst="rect">
            <a:avLst/>
          </a:prstGeom>
          <a:no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Introduction</a:t>
            </a:r>
          </a:p>
          <a:p>
            <a:r>
              <a:rPr lang="en-US" sz="4000" dirty="0" smtClean="0">
                <a:latin typeface="Times New Roman" panose="02020603050405020304" pitchFamily="18" charset="0"/>
                <a:cs typeface="Times New Roman" panose="02020603050405020304" pitchFamily="18" charset="0"/>
              </a:rPr>
              <a:t>	False alarms from the National Weather Service creates a loss of credibility. This increases the number of casualties when a supercell becomes a tornado and people choose to ignore the alarms sent out by the National Weather Service. Tornado modeling can be used to gain a deeper understanding of past storms by creating a model from data of historical storms. Based </a:t>
            </a:r>
            <a:r>
              <a:rPr lang="en-US" sz="4000" dirty="0">
                <a:latin typeface="Times New Roman" panose="02020603050405020304" pitchFamily="18" charset="0"/>
                <a:cs typeface="Times New Roman" panose="02020603050405020304" pitchFamily="18" charset="0"/>
              </a:rPr>
              <a:t>on the results from research done by the National Weather Service, the false alarm rate has gone down by 24.7% since May 2014. This decrease in the false alarm rate is the result of tornado warning verification statistics</a:t>
            </a:r>
            <a:r>
              <a:rPr lang="en-US" sz="4000"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a:p>
            <a:r>
              <a:rPr lang="en-US" sz="4000" dirty="0" smtClean="0">
                <a:latin typeface="Times New Roman" panose="02020603050405020304" pitchFamily="18" charset="0"/>
                <a:cs typeface="Times New Roman" panose="02020603050405020304" pitchFamily="18" charset="0"/>
              </a:rPr>
              <a:t> By using tornado modeling combined with the verification statistics, the National Weather Service would be able to decrease the false alarm rate.</a:t>
            </a:r>
            <a:endParaRPr lang="en-US" sz="44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7726" y="17297415"/>
            <a:ext cx="5383187" cy="3989345"/>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7167" y="19561117"/>
            <a:ext cx="6134005" cy="303645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8585" y="10134827"/>
            <a:ext cx="3714750" cy="975360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3467" y="18087824"/>
            <a:ext cx="5424309" cy="3055694"/>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57605" y="22823885"/>
            <a:ext cx="13712260" cy="5680033"/>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4307" y="12788187"/>
            <a:ext cx="7958094" cy="3512383"/>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28271" y="27287666"/>
            <a:ext cx="7679010" cy="3969791"/>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29320" y="27209120"/>
            <a:ext cx="8335505" cy="4176741"/>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3728" y="27209120"/>
            <a:ext cx="6002504" cy="3969791"/>
          </a:xfrm>
          <a:prstGeom prst="rect">
            <a:avLst/>
          </a:prstGeom>
        </p:spPr>
      </p:pic>
      <p:sp>
        <p:nvSpPr>
          <p:cNvPr id="27" name="TextBox 26"/>
          <p:cNvSpPr txBox="1"/>
          <p:nvPr/>
        </p:nvSpPr>
        <p:spPr>
          <a:xfrm>
            <a:off x="28053255" y="6505125"/>
            <a:ext cx="19632705" cy="2154436"/>
          </a:xfrm>
          <a:prstGeom prst="rect">
            <a:avLst/>
          </a:prstGeom>
          <a:no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 Hypothesis</a:t>
            </a:r>
          </a:p>
          <a:p>
            <a:r>
              <a:rPr lang="en-US" sz="4000" b="1"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If tornado modeling and tornado warning verification statistics were to be combined, the data would become more accurate and create the ability for the models to predict future storms.</a:t>
            </a:r>
            <a:endParaRPr lang="en-US" sz="4000" b="1" dirty="0">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rotWithShape="1">
          <a:blip r:embed="rId11">
            <a:extLst>
              <a:ext uri="{28A0092B-C50C-407E-A947-70E740481C1C}">
                <a14:useLocalDpi xmlns:a14="http://schemas.microsoft.com/office/drawing/2010/main" val="0"/>
              </a:ext>
            </a:extLst>
          </a:blip>
          <a:srcRect l="58666" b="45627"/>
          <a:stretch/>
        </p:blipFill>
        <p:spPr>
          <a:xfrm>
            <a:off x="39162640" y="18072413"/>
            <a:ext cx="5733073" cy="4389813"/>
          </a:xfrm>
          <a:prstGeom prst="rect">
            <a:avLst/>
          </a:prstGeom>
        </p:spPr>
      </p:pic>
      <p:pic>
        <p:nvPicPr>
          <p:cNvPr id="29" name="Picture 28"/>
          <p:cNvPicPr>
            <a:picLocks noChangeAspect="1"/>
          </p:cNvPicPr>
          <p:nvPr/>
        </p:nvPicPr>
        <p:blipFill rotWithShape="1">
          <a:blip r:embed="rId12">
            <a:extLst>
              <a:ext uri="{28A0092B-C50C-407E-A947-70E740481C1C}">
                <a14:useLocalDpi xmlns:a14="http://schemas.microsoft.com/office/drawing/2010/main" val="0"/>
              </a:ext>
            </a:extLst>
          </a:blip>
          <a:srcRect l="17635" t="6677" r="17659" b="4865"/>
          <a:stretch/>
        </p:blipFill>
        <p:spPr>
          <a:xfrm>
            <a:off x="21526508" y="11003021"/>
            <a:ext cx="6309159" cy="4206252"/>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830196" y="27740476"/>
            <a:ext cx="7163410" cy="4027404"/>
          </a:xfrm>
          <a:prstGeom prst="rect">
            <a:avLst/>
          </a:prstGeom>
        </p:spPr>
      </p:pic>
      <p:pic>
        <p:nvPicPr>
          <p:cNvPr id="33" name="Picture 3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814129" y="23675750"/>
            <a:ext cx="7179477" cy="4036437"/>
          </a:xfrm>
          <a:prstGeom prst="rect">
            <a:avLst/>
          </a:prstGeom>
        </p:spPr>
      </p:pic>
      <p:pic>
        <p:nvPicPr>
          <p:cNvPr id="35" name="Picture 34"/>
          <p:cNvPicPr>
            <a:picLocks noChangeAspect="1"/>
          </p:cNvPicPr>
          <p:nvPr/>
        </p:nvPicPr>
        <p:blipFill rotWithShape="1">
          <a:blip r:embed="rId15">
            <a:extLst>
              <a:ext uri="{28A0092B-C50C-407E-A947-70E740481C1C}">
                <a14:useLocalDpi xmlns:a14="http://schemas.microsoft.com/office/drawing/2010/main" val="0"/>
              </a:ext>
            </a:extLst>
          </a:blip>
          <a:srcRect l="7345" r="8697"/>
          <a:stretch/>
        </p:blipFill>
        <p:spPr>
          <a:xfrm>
            <a:off x="27785993" y="9783662"/>
            <a:ext cx="8444753" cy="5655022"/>
          </a:xfrm>
          <a:prstGeom prst="rect">
            <a:avLst/>
          </a:prstGeom>
        </p:spPr>
      </p:pic>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59434" y="12819220"/>
            <a:ext cx="7799125" cy="4384815"/>
          </a:xfrm>
          <a:prstGeom prst="rect">
            <a:avLst/>
          </a:prstGeom>
        </p:spPr>
      </p:pic>
      <p:pic>
        <p:nvPicPr>
          <p:cNvPr id="37" name="Picture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375585" y="6351196"/>
            <a:ext cx="5906288" cy="4429716"/>
          </a:xfrm>
          <a:prstGeom prst="rect">
            <a:avLst/>
          </a:prstGeom>
        </p:spPr>
      </p:pic>
      <p:pic>
        <p:nvPicPr>
          <p:cNvPr id="38" name="Picture 3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230746" y="9483825"/>
            <a:ext cx="7577260" cy="5792090"/>
          </a:xfrm>
          <a:prstGeom prst="rect">
            <a:avLst/>
          </a:prstGeom>
        </p:spPr>
      </p:pic>
      <p:sp>
        <p:nvSpPr>
          <p:cNvPr id="40" name="TextBox 39"/>
          <p:cNvSpPr txBox="1"/>
          <p:nvPr/>
        </p:nvSpPr>
        <p:spPr>
          <a:xfrm>
            <a:off x="18870399" y="15772305"/>
            <a:ext cx="19740282" cy="4093428"/>
          </a:xfrm>
          <a:prstGeom prst="rect">
            <a:avLst/>
          </a:prstGeom>
          <a:noFill/>
        </p:spPr>
        <p:txBody>
          <a:bodyPr wrap="square" rtlCol="0">
            <a:spAutoFit/>
          </a:bodyPr>
          <a:lstStyle/>
          <a:p>
            <a:r>
              <a:rPr lang="en-US" sz="5000" b="1" dirty="0" smtClean="0">
                <a:latin typeface="Times New Roman" panose="02020603050405020304" pitchFamily="18" charset="0"/>
                <a:cs typeface="Times New Roman" panose="02020603050405020304" pitchFamily="18" charset="0"/>
              </a:rPr>
              <a:t>Research Procedure</a:t>
            </a:r>
          </a:p>
          <a:p>
            <a:r>
              <a:rPr lang="en-US" sz="5000" b="1"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Tornado warning verification would continue to analyze data, in order to see the decrease of the false alarms. The use of  the Bluewater supercomputer located in the University of Illinois, would be used to create newer models based on recent data. These models would be used to analyze major factors of storms such as updrafts, horizontal and vertical vorticity, air pressure and the mesocyclone.</a:t>
            </a:r>
            <a:endParaRPr lang="en-US" sz="5000" b="1" dirty="0" smtClean="0">
              <a:latin typeface="Times New Roman" panose="02020603050405020304" pitchFamily="18" charset="0"/>
              <a:cs typeface="Times New Roman" panose="02020603050405020304" pitchFamily="18" charset="0"/>
            </a:endParaRPr>
          </a:p>
        </p:txBody>
      </p:sp>
      <p:sp>
        <p:nvSpPr>
          <p:cNvPr id="42" name="TextBox 41"/>
          <p:cNvSpPr txBox="1"/>
          <p:nvPr/>
        </p:nvSpPr>
        <p:spPr>
          <a:xfrm>
            <a:off x="1913696" y="21079342"/>
            <a:ext cx="22106825" cy="5324535"/>
          </a:xfrm>
          <a:prstGeom prst="rect">
            <a:avLst/>
          </a:prstGeom>
          <a:noFill/>
        </p:spPr>
        <p:txBody>
          <a:bodyPr wrap="square" rtlCol="0">
            <a:spAutoFit/>
          </a:bodyPr>
          <a:lstStyle/>
          <a:p>
            <a:r>
              <a:rPr lang="en-US" sz="5000" b="1" dirty="0" smtClean="0">
                <a:latin typeface="Times New Roman" panose="02020603050405020304" pitchFamily="18" charset="0"/>
                <a:cs typeface="Times New Roman" panose="02020603050405020304" pitchFamily="18" charset="0"/>
              </a:rPr>
              <a:t>Results</a:t>
            </a:r>
          </a:p>
          <a:p>
            <a:r>
              <a:rPr lang="en-US" sz="5000" b="1"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Through this research there has been new evidence that previous theories such as the need for a rear flank downdraft to maintain a storm, were in fact incorrect. New discoveries found via tornado models, have shown that the updrafts of a tornado can be very strong , within a close proximity to the ground. The strength and range of the updrafts produce stronger stretching. The storm takes the horizontal vorticity and collects in the center before tilting the horizontal vorticity, converting it into vertical vorticity. This is important because the vertical vorticity contributes into the mesocyclone and possibly the rotation of the tornado itself. </a:t>
            </a:r>
            <a:endParaRPr lang="en-US" dirty="0"/>
          </a:p>
        </p:txBody>
      </p:sp>
      <p:sp>
        <p:nvSpPr>
          <p:cNvPr id="43" name="TextBox 42"/>
          <p:cNvSpPr txBox="1"/>
          <p:nvPr/>
        </p:nvSpPr>
        <p:spPr>
          <a:xfrm>
            <a:off x="24251144" y="28730235"/>
            <a:ext cx="16692733" cy="3477875"/>
          </a:xfrm>
          <a:prstGeom prst="rect">
            <a:avLst/>
          </a:prstGeom>
          <a:noFill/>
        </p:spPr>
        <p:txBody>
          <a:bodyPr wrap="square" rtlCol="0">
            <a:spAutoFit/>
          </a:bodyPr>
          <a:lstStyle/>
          <a:p>
            <a:r>
              <a:rPr lang="en-US" sz="5000" b="1" dirty="0" smtClean="0">
                <a:latin typeface="Times New Roman" panose="02020603050405020304" pitchFamily="18" charset="0"/>
                <a:cs typeface="Times New Roman" panose="02020603050405020304" pitchFamily="18" charset="0"/>
              </a:rPr>
              <a:t>Summary</a:t>
            </a:r>
          </a:p>
          <a:p>
            <a:r>
              <a:rPr lang="en-US" sz="5000" b="1"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Tornado modeling has already disproven some major theories and helped deepen the understanding of tornadoes. This technology is continuing to advance and with new data, the models can become more accurate, potentially predicting future storms and ultimately saving lives. </a:t>
            </a:r>
            <a:endParaRPr lang="en-US" sz="5000" b="1" dirty="0">
              <a:latin typeface="Times New Roman" panose="02020603050405020304" pitchFamily="18" charset="0"/>
              <a:cs typeface="Times New Roman" panose="02020603050405020304" pitchFamily="18" charset="0"/>
            </a:endParaRPr>
          </a:p>
        </p:txBody>
      </p:sp>
      <p:pic>
        <p:nvPicPr>
          <p:cNvPr id="44" name="Picture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17396" y="922824"/>
            <a:ext cx="5283200" cy="5283200"/>
          </a:xfrm>
          <a:prstGeom prst="rect">
            <a:avLst/>
          </a:prstGeom>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808006" y="2211598"/>
            <a:ext cx="4461912" cy="3352798"/>
          </a:xfrm>
          <a:prstGeom prst="rect">
            <a:avLst/>
          </a:prstGeom>
        </p:spPr>
      </p:pic>
    </p:spTree>
    <p:extLst>
      <p:ext uri="{BB962C8B-B14F-4D97-AF65-F5344CB8AC3E}">
        <p14:creationId xmlns:p14="http://schemas.microsoft.com/office/powerpoint/2010/main" val="18092968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TotalTime>
  <Words>15</Words>
  <Application>Microsoft Office PowerPoint</Application>
  <PresentationFormat>Custom</PresentationFormat>
  <Paragraphs>12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Investigating The Impact Of Tornado Modeling On Casualties Miriam Roman Robert M. La Follette High School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techcamp</dc:creator>
  <cp:lastModifiedBy>techcamp</cp:lastModifiedBy>
  <cp:revision>20</cp:revision>
  <dcterms:created xsi:type="dcterms:W3CDTF">2019-08-09T14:23:24Z</dcterms:created>
  <dcterms:modified xsi:type="dcterms:W3CDTF">2019-08-09T17:28:46Z</dcterms:modified>
</cp:coreProperties>
</file>